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4" r:id="rId3"/>
    <p:sldId id="257" r:id="rId4"/>
    <p:sldId id="258" r:id="rId5"/>
    <p:sldId id="261" r:id="rId6"/>
    <p:sldId id="262" r:id="rId7"/>
    <p:sldId id="263" r:id="rId8"/>
    <p:sldId id="264" r:id="rId9"/>
    <p:sldId id="265" r:id="rId10"/>
    <p:sldId id="278" r:id="rId11"/>
    <p:sldId id="266" r:id="rId12"/>
    <p:sldId id="267" r:id="rId13"/>
    <p:sldId id="268" r:id="rId14"/>
    <p:sldId id="269" r:id="rId15"/>
    <p:sldId id="270" r:id="rId16"/>
    <p:sldId id="271" r:id="rId17"/>
    <p:sldId id="279" r:id="rId18"/>
    <p:sldId id="280" r:id="rId19"/>
    <p:sldId id="281" r:id="rId20"/>
    <p:sldId id="282" r:id="rId21"/>
    <p:sldId id="283" r:id="rId22"/>
    <p:sldId id="277"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2B787-C76C-4F1A-9D40-1BC7E386F43C}" type="datetimeFigureOut">
              <a:rPr lang="nl-NL" smtClean="0"/>
              <a:t>14-1-2013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72E3F-67CC-4553-852C-57088D08CDA5}" type="slidenum">
              <a:rPr lang="nl-NL" smtClean="0"/>
              <a:t>‹nr.›</a:t>
            </a:fld>
            <a:endParaRPr lang="nl-NL"/>
          </a:p>
        </p:txBody>
      </p:sp>
    </p:spTree>
    <p:extLst>
      <p:ext uri="{BB962C8B-B14F-4D97-AF65-F5344CB8AC3E}">
        <p14:creationId xmlns:p14="http://schemas.microsoft.com/office/powerpoint/2010/main" val="1339660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37F6A98-BFBE-47B7-9966-C9D675DAB0BD}" type="datetimeFigureOut">
              <a:rPr lang="nl-NL" smtClean="0"/>
              <a:t>14-1-2013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BA2D24-F423-4085-A02B-492F0BC0BE03}" type="slidenum">
              <a:rPr lang="nl-NL" smtClean="0"/>
              <a:t>‹nr.›</a:t>
            </a:fld>
            <a:endParaRPr lang="nl-NL"/>
          </a:p>
        </p:txBody>
      </p:sp>
    </p:spTree>
    <p:extLst>
      <p:ext uri="{BB962C8B-B14F-4D97-AF65-F5344CB8AC3E}">
        <p14:creationId xmlns:p14="http://schemas.microsoft.com/office/powerpoint/2010/main" val="85060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37F6A98-BFBE-47B7-9966-C9D675DAB0BD}" type="datetimeFigureOut">
              <a:rPr lang="nl-NL" smtClean="0"/>
              <a:t>14-1-2013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BA2D24-F423-4085-A02B-492F0BC0BE03}" type="slidenum">
              <a:rPr lang="nl-NL" smtClean="0"/>
              <a:t>‹nr.›</a:t>
            </a:fld>
            <a:endParaRPr lang="nl-NL"/>
          </a:p>
        </p:txBody>
      </p:sp>
    </p:spTree>
    <p:extLst>
      <p:ext uri="{BB962C8B-B14F-4D97-AF65-F5344CB8AC3E}">
        <p14:creationId xmlns:p14="http://schemas.microsoft.com/office/powerpoint/2010/main" val="10274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37F6A98-BFBE-47B7-9966-C9D675DAB0BD}" type="datetimeFigureOut">
              <a:rPr lang="nl-NL" smtClean="0"/>
              <a:t>14-1-2013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BA2D24-F423-4085-A02B-492F0BC0BE03}" type="slidenum">
              <a:rPr lang="nl-NL" smtClean="0"/>
              <a:t>‹nr.›</a:t>
            </a:fld>
            <a:endParaRPr lang="nl-NL"/>
          </a:p>
        </p:txBody>
      </p:sp>
    </p:spTree>
    <p:extLst>
      <p:ext uri="{BB962C8B-B14F-4D97-AF65-F5344CB8AC3E}">
        <p14:creationId xmlns:p14="http://schemas.microsoft.com/office/powerpoint/2010/main" val="58202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37F6A98-BFBE-47B7-9966-C9D675DAB0BD}" type="datetimeFigureOut">
              <a:rPr lang="nl-NL" smtClean="0"/>
              <a:t>14-1-2013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BA2D24-F423-4085-A02B-492F0BC0BE03}" type="slidenum">
              <a:rPr lang="nl-NL" smtClean="0"/>
              <a:t>‹nr.›</a:t>
            </a:fld>
            <a:endParaRPr lang="nl-NL"/>
          </a:p>
        </p:txBody>
      </p:sp>
    </p:spTree>
    <p:extLst>
      <p:ext uri="{BB962C8B-B14F-4D97-AF65-F5344CB8AC3E}">
        <p14:creationId xmlns:p14="http://schemas.microsoft.com/office/powerpoint/2010/main" val="213182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37F6A98-BFBE-47B7-9966-C9D675DAB0BD}" type="datetimeFigureOut">
              <a:rPr lang="nl-NL" smtClean="0"/>
              <a:t>14-1-2013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BA2D24-F423-4085-A02B-492F0BC0BE03}" type="slidenum">
              <a:rPr lang="nl-NL" smtClean="0"/>
              <a:t>‹nr.›</a:t>
            </a:fld>
            <a:endParaRPr lang="nl-NL"/>
          </a:p>
        </p:txBody>
      </p:sp>
    </p:spTree>
    <p:extLst>
      <p:ext uri="{BB962C8B-B14F-4D97-AF65-F5344CB8AC3E}">
        <p14:creationId xmlns:p14="http://schemas.microsoft.com/office/powerpoint/2010/main" val="393915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37F6A98-BFBE-47B7-9966-C9D675DAB0BD}" type="datetimeFigureOut">
              <a:rPr lang="nl-NL" smtClean="0"/>
              <a:t>14-1-2013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5BA2D24-F423-4085-A02B-492F0BC0BE03}" type="slidenum">
              <a:rPr lang="nl-NL" smtClean="0"/>
              <a:t>‹nr.›</a:t>
            </a:fld>
            <a:endParaRPr lang="nl-NL"/>
          </a:p>
        </p:txBody>
      </p:sp>
    </p:spTree>
    <p:extLst>
      <p:ext uri="{BB962C8B-B14F-4D97-AF65-F5344CB8AC3E}">
        <p14:creationId xmlns:p14="http://schemas.microsoft.com/office/powerpoint/2010/main" val="207476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37F6A98-BFBE-47B7-9966-C9D675DAB0BD}" type="datetimeFigureOut">
              <a:rPr lang="nl-NL" smtClean="0"/>
              <a:t>14-1-2013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5BA2D24-F423-4085-A02B-492F0BC0BE03}" type="slidenum">
              <a:rPr lang="nl-NL" smtClean="0"/>
              <a:t>‹nr.›</a:t>
            </a:fld>
            <a:endParaRPr lang="nl-NL"/>
          </a:p>
        </p:txBody>
      </p:sp>
    </p:spTree>
    <p:extLst>
      <p:ext uri="{BB962C8B-B14F-4D97-AF65-F5344CB8AC3E}">
        <p14:creationId xmlns:p14="http://schemas.microsoft.com/office/powerpoint/2010/main" val="12532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37F6A98-BFBE-47B7-9966-C9D675DAB0BD}" type="datetimeFigureOut">
              <a:rPr lang="nl-NL" smtClean="0"/>
              <a:t>14-1-2013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5BA2D24-F423-4085-A02B-492F0BC0BE03}" type="slidenum">
              <a:rPr lang="nl-NL" smtClean="0"/>
              <a:t>‹nr.›</a:t>
            </a:fld>
            <a:endParaRPr lang="nl-NL"/>
          </a:p>
        </p:txBody>
      </p:sp>
    </p:spTree>
    <p:extLst>
      <p:ext uri="{BB962C8B-B14F-4D97-AF65-F5344CB8AC3E}">
        <p14:creationId xmlns:p14="http://schemas.microsoft.com/office/powerpoint/2010/main" val="249633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37F6A98-BFBE-47B7-9966-C9D675DAB0BD}" type="datetimeFigureOut">
              <a:rPr lang="nl-NL" smtClean="0"/>
              <a:t>14-1-2013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5BA2D24-F423-4085-A02B-492F0BC0BE03}" type="slidenum">
              <a:rPr lang="nl-NL" smtClean="0"/>
              <a:t>‹nr.›</a:t>
            </a:fld>
            <a:endParaRPr lang="nl-NL"/>
          </a:p>
        </p:txBody>
      </p:sp>
    </p:spTree>
    <p:extLst>
      <p:ext uri="{BB962C8B-B14F-4D97-AF65-F5344CB8AC3E}">
        <p14:creationId xmlns:p14="http://schemas.microsoft.com/office/powerpoint/2010/main" val="230185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37F6A98-BFBE-47B7-9966-C9D675DAB0BD}" type="datetimeFigureOut">
              <a:rPr lang="nl-NL" smtClean="0"/>
              <a:t>14-1-2013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5BA2D24-F423-4085-A02B-492F0BC0BE03}" type="slidenum">
              <a:rPr lang="nl-NL" smtClean="0"/>
              <a:t>‹nr.›</a:t>
            </a:fld>
            <a:endParaRPr lang="nl-NL"/>
          </a:p>
        </p:txBody>
      </p:sp>
    </p:spTree>
    <p:extLst>
      <p:ext uri="{BB962C8B-B14F-4D97-AF65-F5344CB8AC3E}">
        <p14:creationId xmlns:p14="http://schemas.microsoft.com/office/powerpoint/2010/main" val="243415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37F6A98-BFBE-47B7-9966-C9D675DAB0BD}" type="datetimeFigureOut">
              <a:rPr lang="nl-NL" smtClean="0"/>
              <a:t>14-1-2013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5BA2D24-F423-4085-A02B-492F0BC0BE03}" type="slidenum">
              <a:rPr lang="nl-NL" smtClean="0"/>
              <a:t>‹nr.›</a:t>
            </a:fld>
            <a:endParaRPr lang="nl-NL"/>
          </a:p>
        </p:txBody>
      </p:sp>
    </p:spTree>
    <p:extLst>
      <p:ext uri="{BB962C8B-B14F-4D97-AF65-F5344CB8AC3E}">
        <p14:creationId xmlns:p14="http://schemas.microsoft.com/office/powerpoint/2010/main" val="41458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F6A98-BFBE-47B7-9966-C9D675DAB0BD}" type="datetimeFigureOut">
              <a:rPr lang="nl-NL" smtClean="0"/>
              <a:t>14-1-2013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A2D24-F423-4085-A02B-492F0BC0BE03}" type="slidenum">
              <a:rPr lang="nl-NL" smtClean="0"/>
              <a:t>‹nr.›</a:t>
            </a:fld>
            <a:endParaRPr lang="nl-NL"/>
          </a:p>
        </p:txBody>
      </p:sp>
    </p:spTree>
    <p:extLst>
      <p:ext uri="{BB962C8B-B14F-4D97-AF65-F5344CB8AC3E}">
        <p14:creationId xmlns:p14="http://schemas.microsoft.com/office/powerpoint/2010/main" val="1125158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hyperlink" Target="file:///C:\Users\Frans\Documents\Frans%20voetbal\trainingsheet.xls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le:///C:\Users\Frans\Documents\Frans%20voetbal\oefeningen%20allerlei" TargetMode="External"/><Relationship Id="rId2" Type="http://schemas.openxmlformats.org/officeDocument/2006/relationships/hyperlink" Target="file:///C:\Users\Frans\Documents\Frans%20voetbal\trainingen%20F-pupillen\Trainingsvormen%20F%20puppillen2.do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file:///C:\Users\Frans\Documents\Frans%20voetbal\Pupillentrainingen%20partijvormen.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4221088"/>
            <a:ext cx="6400800" cy="1584176"/>
          </a:xfrm>
        </p:spPr>
        <p:txBody>
          <a:bodyPr>
            <a:normAutofit/>
          </a:bodyPr>
          <a:lstStyle/>
          <a:p>
            <a:r>
              <a:rPr lang="nl-NL" sz="4400" b="1" dirty="0" smtClean="0">
                <a:solidFill>
                  <a:srgbClr val="FF0000"/>
                </a:solidFill>
              </a:rPr>
              <a:t>Hoezo Trainer  F en/of  E pupillen ?</a:t>
            </a:r>
            <a:endParaRPr lang="nl-NL" sz="4400" b="1" dirty="0">
              <a:solidFill>
                <a:srgbClr val="FF0000"/>
              </a:solidFill>
            </a:endParaRPr>
          </a:p>
        </p:txBody>
      </p:sp>
      <p:sp>
        <p:nvSpPr>
          <p:cNvPr id="5" name="Rechthoek 4"/>
          <p:cNvSpPr/>
          <p:nvPr/>
        </p:nvSpPr>
        <p:spPr>
          <a:xfrm rot="10800000" flipV="1">
            <a:off x="827584" y="3196426"/>
            <a:ext cx="7704855" cy="923330"/>
          </a:xfrm>
          <a:prstGeom prst="rect">
            <a:avLst/>
          </a:prstGeom>
          <a:effectLst>
            <a:glow rad="2286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nl-NL"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nl-NL" sz="5400" b="1" cap="none" spc="0"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Info avond januari 2013</a:t>
            </a:r>
            <a:endParaRPr lang="nl-NL" sz="5400" b="1" cap="none" spc="0"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pic>
        <p:nvPicPr>
          <p:cNvPr id="4099" name="Picture 3" descr="C:\Users\Gebruiker\AppData\Local\Microsoft\Windows\Temporary Internet Files\Content.IE5\GBID3181\MP9003874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559" y="260648"/>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57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 - Coach let op !!</a:t>
            </a:r>
            <a:endParaRPr lang="nl-NL" dirty="0"/>
          </a:p>
        </p:txBody>
      </p:sp>
      <p:sp>
        <p:nvSpPr>
          <p:cNvPr id="3" name="Tijdelijke aanduiding voor inhoud 2"/>
          <p:cNvSpPr>
            <a:spLocks noGrp="1"/>
          </p:cNvSpPr>
          <p:nvPr>
            <p:ph idx="1"/>
          </p:nvPr>
        </p:nvSpPr>
        <p:spPr>
          <a:xfrm>
            <a:off x="457200" y="1600200"/>
            <a:ext cx="8229600" cy="5069160"/>
          </a:xfrm>
        </p:spPr>
        <p:txBody>
          <a:bodyPr>
            <a:normAutofit/>
          </a:bodyPr>
          <a:lstStyle/>
          <a:p>
            <a:r>
              <a:rPr lang="nl-NL" sz="2000" b="1" dirty="0"/>
              <a:t>Praat niet te veel. Doe voor/laat voordoen en laat ze nadoen</a:t>
            </a:r>
            <a:r>
              <a:rPr lang="nl-NL" sz="2000" b="1" dirty="0" smtClean="0"/>
              <a:t>!</a:t>
            </a:r>
          </a:p>
          <a:p>
            <a:pPr marL="0" indent="0">
              <a:buNone/>
            </a:pPr>
            <a:endParaRPr lang="nl-NL" sz="2000" b="1" dirty="0"/>
          </a:p>
          <a:p>
            <a:r>
              <a:rPr lang="nl-NL" sz="2000" b="1" dirty="0"/>
              <a:t>Gun ze die tijd! Tegenhouden heeft geen zin!</a:t>
            </a:r>
            <a:r>
              <a:rPr lang="nl-NL" dirty="0"/>
              <a:t/>
            </a:r>
            <a:br>
              <a:rPr lang="nl-NL" dirty="0"/>
            </a:br>
            <a:r>
              <a:rPr lang="nl-NL" dirty="0"/>
              <a:t/>
            </a:r>
            <a:br>
              <a:rPr lang="nl-NL" dirty="0"/>
            </a:br>
            <a:endParaRPr lang="nl-NL" dirty="0"/>
          </a:p>
          <a:p>
            <a:r>
              <a:rPr lang="nl-NL" sz="2000" b="1" dirty="0" smtClean="0"/>
              <a:t>Verveel </a:t>
            </a:r>
            <a:r>
              <a:rPr lang="nl-NL" sz="2000" b="1" dirty="0"/>
              <a:t>ze niet door te lang met hetzelfde bezig te willen zijn</a:t>
            </a:r>
            <a:r>
              <a:rPr lang="nl-NL" sz="2000" b="1" dirty="0" smtClean="0"/>
              <a:t>!</a:t>
            </a:r>
          </a:p>
          <a:p>
            <a:endParaRPr lang="nl-NL" sz="2000" b="1" dirty="0" smtClean="0"/>
          </a:p>
          <a:p>
            <a:r>
              <a:rPr lang="nl-NL" sz="2000" b="1" dirty="0"/>
              <a:t>Laat ze individu zijn! Ze zijn zelf het belangrijkste!</a:t>
            </a:r>
            <a:r>
              <a:rPr lang="nl-NL" sz="2000" dirty="0"/>
              <a:t/>
            </a:r>
            <a:br>
              <a:rPr lang="nl-NL" sz="2000" dirty="0"/>
            </a:br>
            <a:endParaRPr lang="nl-NL" sz="2000" dirty="0" smtClean="0"/>
          </a:p>
          <a:p>
            <a:endParaRPr lang="nl-NL" sz="2000" b="1" dirty="0"/>
          </a:p>
          <a:p>
            <a:r>
              <a:rPr lang="nl-NL" sz="2000" b="1" dirty="0"/>
              <a:t>Geef veel beurten</a:t>
            </a:r>
            <a:r>
              <a:rPr lang="nl-NL" sz="2000" b="1" dirty="0" smtClean="0"/>
              <a:t>! </a:t>
            </a:r>
          </a:p>
          <a:p>
            <a:pPr marL="0" indent="0">
              <a:buNone/>
            </a:pPr>
            <a:r>
              <a:rPr lang="nl-NL" sz="2000" dirty="0"/>
              <a:t/>
            </a:r>
            <a:br>
              <a:rPr lang="nl-NL" sz="2000" dirty="0"/>
            </a:br>
            <a:endParaRPr lang="nl-NL" sz="2000" b="1" dirty="0"/>
          </a:p>
          <a:p>
            <a:endParaRPr lang="nl-NL" sz="2000" dirty="0" smtClean="0"/>
          </a:p>
          <a:p>
            <a:endParaRPr lang="nl-NL" sz="20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988840"/>
            <a:ext cx="6048672"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649442"/>
            <a:ext cx="5976664" cy="903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005064"/>
            <a:ext cx="6048672"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4725144"/>
            <a:ext cx="597666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1274" y="5805264"/>
            <a:ext cx="5984981"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490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6600"/>
                </a:solidFill>
              </a:rPr>
              <a:t>E-Pupil kenmerken (9-10 jaar)</a:t>
            </a:r>
            <a:endParaRPr lang="nl-NL" b="1" dirty="0">
              <a:solidFill>
                <a:srgbClr val="006600"/>
              </a:solidFill>
            </a:endParaRPr>
          </a:p>
        </p:txBody>
      </p:sp>
      <p:sp>
        <p:nvSpPr>
          <p:cNvPr id="3" name="Tijdelijke aanduiding voor inhoud 2"/>
          <p:cNvSpPr>
            <a:spLocks noGrp="1"/>
          </p:cNvSpPr>
          <p:nvPr>
            <p:ph idx="1"/>
          </p:nvPr>
        </p:nvSpPr>
        <p:spPr/>
        <p:txBody>
          <a:bodyPr/>
          <a:lstStyle/>
          <a:p>
            <a:pPr marL="0" indent="0">
              <a:buNone/>
            </a:pPr>
            <a:r>
              <a:rPr lang="nl-NL" b="1" dirty="0"/>
              <a:t>Psychische kenmerken</a:t>
            </a:r>
            <a:endParaRPr lang="nl-NL" dirty="0"/>
          </a:p>
          <a:p>
            <a:r>
              <a:rPr lang="nl-NL" dirty="0" smtClean="0"/>
              <a:t>nog </a:t>
            </a:r>
            <a:r>
              <a:rPr lang="nl-NL" dirty="0"/>
              <a:t>snel afgeleid</a:t>
            </a:r>
          </a:p>
          <a:p>
            <a:r>
              <a:rPr lang="nl-NL" dirty="0" smtClean="0"/>
              <a:t>wat </a:t>
            </a:r>
            <a:r>
              <a:rPr lang="nl-NL" dirty="0"/>
              <a:t>meer </a:t>
            </a:r>
            <a:r>
              <a:rPr lang="nl-NL" dirty="0" smtClean="0"/>
              <a:t>sociaal voelend</a:t>
            </a:r>
            <a:endParaRPr lang="nl-NL" dirty="0"/>
          </a:p>
          <a:p>
            <a:r>
              <a:rPr lang="nl-NL" dirty="0" smtClean="0"/>
              <a:t>krijgt </a:t>
            </a:r>
            <a:r>
              <a:rPr lang="nl-NL" dirty="0"/>
              <a:t>besef voor uitvoeren van taken</a:t>
            </a:r>
          </a:p>
          <a:p>
            <a:r>
              <a:rPr lang="nl-NL" dirty="0" smtClean="0"/>
              <a:t>geldingsdrang</a:t>
            </a:r>
            <a:endParaRPr lang="nl-NL" dirty="0"/>
          </a:p>
          <a:p>
            <a:r>
              <a:rPr lang="nl-NL" dirty="0" smtClean="0"/>
              <a:t>leergevoelig</a:t>
            </a:r>
            <a:endParaRPr lang="nl-NL" dirty="0"/>
          </a:p>
          <a:p>
            <a:endParaRPr lang="nl-NL" dirty="0"/>
          </a:p>
        </p:txBody>
      </p:sp>
    </p:spTree>
    <p:extLst>
      <p:ext uri="{BB962C8B-B14F-4D97-AF65-F5344CB8AC3E}">
        <p14:creationId xmlns:p14="http://schemas.microsoft.com/office/powerpoint/2010/main" val="2666082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E pupil kenmerken vervolg</a:t>
            </a:r>
            <a:endParaRPr lang="nl-NL" b="1" dirty="0">
              <a:solidFill>
                <a:srgbClr val="FF0000"/>
              </a:solidFill>
            </a:endParaRPr>
          </a:p>
        </p:txBody>
      </p:sp>
      <p:sp>
        <p:nvSpPr>
          <p:cNvPr id="3" name="Tijdelijke aanduiding voor inhoud 2"/>
          <p:cNvSpPr>
            <a:spLocks noGrp="1"/>
          </p:cNvSpPr>
          <p:nvPr>
            <p:ph idx="1"/>
          </p:nvPr>
        </p:nvSpPr>
        <p:spPr/>
        <p:txBody>
          <a:bodyPr/>
          <a:lstStyle/>
          <a:p>
            <a:pPr marL="0" indent="0">
              <a:buNone/>
            </a:pPr>
            <a:r>
              <a:rPr lang="nl-NL" b="1" dirty="0"/>
              <a:t>Fysieke kenmerken</a:t>
            </a:r>
            <a:endParaRPr lang="nl-NL" dirty="0"/>
          </a:p>
          <a:p>
            <a:r>
              <a:rPr lang="nl-NL" dirty="0" smtClean="0"/>
              <a:t>groei </a:t>
            </a:r>
            <a:r>
              <a:rPr lang="nl-NL" dirty="0"/>
              <a:t>naar verdere harmonie</a:t>
            </a:r>
          </a:p>
          <a:p>
            <a:r>
              <a:rPr lang="nl-NL" dirty="0" smtClean="0"/>
              <a:t>meer </a:t>
            </a:r>
            <a:r>
              <a:rPr lang="nl-NL" dirty="0"/>
              <a:t>coördinatie</a:t>
            </a:r>
          </a:p>
          <a:p>
            <a:r>
              <a:rPr lang="nl-NL" dirty="0" smtClean="0"/>
              <a:t>toename </a:t>
            </a:r>
            <a:r>
              <a:rPr lang="nl-NL" dirty="0"/>
              <a:t>uithoudingsvermogen</a:t>
            </a:r>
          </a:p>
          <a:p>
            <a:r>
              <a:rPr lang="nl-NL" dirty="0" smtClean="0"/>
              <a:t>toename </a:t>
            </a:r>
            <a:r>
              <a:rPr lang="nl-NL" dirty="0"/>
              <a:t>doorzettingsvermogen</a:t>
            </a:r>
          </a:p>
          <a:p>
            <a:endParaRPr lang="nl-NL" dirty="0"/>
          </a:p>
        </p:txBody>
      </p:sp>
      <p:pic>
        <p:nvPicPr>
          <p:cNvPr id="6146" name="Picture 2" descr="C:\Users\Gebruiker\AppData\Local\Microsoft\Windows\Temporary Internet Files\Content.IE5\UHY65RYI\MP90041408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924944"/>
            <a:ext cx="2503140" cy="375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17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6600"/>
                </a:solidFill>
              </a:rPr>
              <a:t>Trainingsdoelstellingen</a:t>
            </a:r>
            <a:endParaRPr lang="nl-NL" b="1" dirty="0">
              <a:solidFill>
                <a:srgbClr val="006600"/>
              </a:solidFill>
            </a:endParaRPr>
          </a:p>
        </p:txBody>
      </p:sp>
      <p:sp>
        <p:nvSpPr>
          <p:cNvPr id="3" name="Tijdelijke aanduiding voor inhoud 2"/>
          <p:cNvSpPr>
            <a:spLocks noGrp="1"/>
          </p:cNvSpPr>
          <p:nvPr>
            <p:ph idx="1"/>
          </p:nvPr>
        </p:nvSpPr>
        <p:spPr>
          <a:xfrm>
            <a:off x="457200" y="1600200"/>
            <a:ext cx="8229600" cy="4925144"/>
          </a:xfrm>
        </p:spPr>
        <p:txBody>
          <a:bodyPr>
            <a:normAutofit fontScale="85000" lnSpcReduction="20000"/>
          </a:bodyPr>
          <a:lstStyle/>
          <a:p>
            <a:r>
              <a:rPr lang="nl-NL" b="1" dirty="0"/>
              <a:t>Technisch</a:t>
            </a:r>
            <a:r>
              <a:rPr lang="nl-NL" dirty="0"/>
              <a:t>: Spelenderwijs aanleren van techniek met technische grondvormen (aan- en meenemen, trappen</a:t>
            </a:r>
            <a:r>
              <a:rPr lang="nl-NL" dirty="0" smtClean="0"/>
              <a:t>,</a:t>
            </a:r>
            <a:br>
              <a:rPr lang="nl-NL" dirty="0" smtClean="0"/>
            </a:br>
            <a:r>
              <a:rPr lang="nl-NL" dirty="0" smtClean="0"/>
              <a:t>dribbelen</a:t>
            </a:r>
            <a:r>
              <a:rPr lang="nl-NL" dirty="0"/>
              <a:t>, passen, koppen, afwerken, etc.) (ideale leeftijd!). Vooral werken vanuit spelvorm </a:t>
            </a:r>
            <a:r>
              <a:rPr lang="nl-NL" dirty="0" smtClean="0"/>
              <a:t>met veel </a:t>
            </a:r>
            <a:r>
              <a:rPr lang="nl-NL" dirty="0"/>
              <a:t>balcontacten (kleine partijen).</a:t>
            </a:r>
          </a:p>
          <a:p>
            <a:r>
              <a:rPr lang="nl-NL" b="1" dirty="0"/>
              <a:t>Conditioneel</a:t>
            </a:r>
            <a:r>
              <a:rPr lang="nl-NL" dirty="0"/>
              <a:t>: Spelenderwijs scholen van algemene beweeglijkheid, uitvoeren in spel- en wedstrijdvorm.</a:t>
            </a:r>
          </a:p>
          <a:p>
            <a:r>
              <a:rPr lang="nl-NL" b="1" dirty="0"/>
              <a:t>Tactisch</a:t>
            </a:r>
            <a:r>
              <a:rPr lang="nl-NL" dirty="0"/>
              <a:t>: Drang naar individueel spel niet aantasten. Bij tactische vorming alleen uitgaan van </a:t>
            </a:r>
            <a:r>
              <a:rPr lang="nl-NL" dirty="0" smtClean="0"/>
              <a:t>basisdoelen (doelpunten </a:t>
            </a:r>
            <a:r>
              <a:rPr lang="nl-NL" dirty="0"/>
              <a:t>maken / voorkomen). Aandacht blijven schenken aan belangrijkste spelregels.</a:t>
            </a:r>
          </a:p>
          <a:p>
            <a:r>
              <a:rPr lang="nl-NL" b="1" dirty="0"/>
              <a:t>Mentaal</a:t>
            </a:r>
            <a:r>
              <a:rPr lang="nl-NL" dirty="0"/>
              <a:t>: Wijzen op </a:t>
            </a:r>
            <a:r>
              <a:rPr lang="nl-NL" dirty="0" smtClean="0"/>
              <a:t>het</a:t>
            </a:r>
            <a:r>
              <a:rPr lang="nl-NL" dirty="0"/>
              <a:t> belang van samenwerking om een bepaald doel te bereiken.</a:t>
            </a:r>
          </a:p>
          <a:p>
            <a:endParaRPr lang="nl-NL" dirty="0"/>
          </a:p>
        </p:txBody>
      </p:sp>
    </p:spTree>
    <p:extLst>
      <p:ext uri="{BB962C8B-B14F-4D97-AF65-F5344CB8AC3E}">
        <p14:creationId xmlns:p14="http://schemas.microsoft.com/office/powerpoint/2010/main" val="2447032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Accenten Training</a:t>
            </a:r>
            <a:endParaRPr lang="nl-NL" b="1" dirty="0">
              <a:solidFill>
                <a:srgbClr val="FF0000"/>
              </a:solidFill>
            </a:endParaRPr>
          </a:p>
        </p:txBody>
      </p:sp>
      <p:sp>
        <p:nvSpPr>
          <p:cNvPr id="3" name="Tijdelijke aanduiding voor inhoud 2"/>
          <p:cNvSpPr>
            <a:spLocks noGrp="1"/>
          </p:cNvSpPr>
          <p:nvPr>
            <p:ph idx="1"/>
          </p:nvPr>
        </p:nvSpPr>
        <p:spPr/>
        <p:txBody>
          <a:bodyPr/>
          <a:lstStyle/>
          <a:p>
            <a:r>
              <a:rPr lang="nl-NL" dirty="0" smtClean="0"/>
              <a:t>Ideale </a:t>
            </a:r>
            <a:r>
              <a:rPr lang="nl-NL" dirty="0"/>
              <a:t>leeftijd voor motorisch </a:t>
            </a:r>
            <a:r>
              <a:rPr lang="nl-NL" dirty="0" smtClean="0"/>
              <a:t>leren</a:t>
            </a:r>
            <a:endParaRPr lang="nl-NL" dirty="0"/>
          </a:p>
          <a:p>
            <a:r>
              <a:rPr lang="nl-NL" dirty="0" smtClean="0"/>
              <a:t>Veel </a:t>
            </a:r>
            <a:r>
              <a:rPr lang="nl-NL" dirty="0"/>
              <a:t>op techniek </a:t>
            </a:r>
            <a:r>
              <a:rPr lang="nl-NL" dirty="0" smtClean="0"/>
              <a:t>trainen</a:t>
            </a:r>
            <a:endParaRPr lang="nl-NL" dirty="0"/>
          </a:p>
          <a:p>
            <a:r>
              <a:rPr lang="nl-NL" dirty="0" smtClean="0"/>
              <a:t>Veel </a:t>
            </a:r>
            <a:r>
              <a:rPr lang="nl-NL" dirty="0"/>
              <a:t>spel- en </a:t>
            </a:r>
            <a:r>
              <a:rPr lang="nl-NL" dirty="0" smtClean="0"/>
              <a:t>wedstrijdvormen</a:t>
            </a:r>
            <a:endParaRPr lang="nl-NL" dirty="0"/>
          </a:p>
          <a:p>
            <a:r>
              <a:rPr lang="nl-NL" dirty="0" smtClean="0"/>
              <a:t>Kleine </a:t>
            </a:r>
            <a:r>
              <a:rPr lang="nl-NL" dirty="0"/>
              <a:t>partijspelen en eenvoudige </a:t>
            </a:r>
            <a:r>
              <a:rPr lang="nl-NL" dirty="0" smtClean="0"/>
              <a:t>positiespelen</a:t>
            </a:r>
            <a:endParaRPr lang="nl-NL" dirty="0"/>
          </a:p>
          <a:p>
            <a:r>
              <a:rPr lang="nl-NL" dirty="0" smtClean="0"/>
              <a:t>Veel balcontact</a:t>
            </a:r>
            <a:endParaRPr lang="nl-NL" dirty="0"/>
          </a:p>
          <a:p>
            <a:endParaRPr lang="nl-NL" dirty="0"/>
          </a:p>
        </p:txBody>
      </p:sp>
      <p:pic>
        <p:nvPicPr>
          <p:cNvPr id="10242" name="Picture 2" descr="C:\Users\Gebruiker\AppData\Local\Microsoft\Windows\Temporary Internet Files\Content.IE5\2YIK6FAB\MC90044036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861048"/>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818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 behandelen Thema’s</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smtClean="0"/>
              <a:t>individuele </a:t>
            </a:r>
            <a:r>
              <a:rPr lang="nl-NL" dirty="0"/>
              <a:t>baltechniek</a:t>
            </a:r>
          </a:p>
          <a:p>
            <a:r>
              <a:rPr lang="nl-NL" dirty="0" smtClean="0"/>
              <a:t>gericht </a:t>
            </a:r>
            <a:r>
              <a:rPr lang="nl-NL" dirty="0"/>
              <a:t>schieten</a:t>
            </a:r>
          </a:p>
          <a:p>
            <a:r>
              <a:rPr lang="nl-NL" dirty="0" smtClean="0"/>
              <a:t>passen </a:t>
            </a:r>
            <a:r>
              <a:rPr lang="nl-NL" dirty="0"/>
              <a:t>en trappen (links en rechts)</a:t>
            </a:r>
          </a:p>
          <a:p>
            <a:r>
              <a:rPr lang="nl-NL" dirty="0" smtClean="0"/>
              <a:t>dribbelen</a:t>
            </a:r>
            <a:endParaRPr lang="nl-NL" dirty="0"/>
          </a:p>
          <a:p>
            <a:r>
              <a:rPr lang="nl-NL" dirty="0" smtClean="0"/>
              <a:t>drijven </a:t>
            </a:r>
            <a:r>
              <a:rPr lang="nl-NL" dirty="0"/>
              <a:t>met de bal</a:t>
            </a:r>
          </a:p>
          <a:p>
            <a:r>
              <a:rPr lang="nl-NL" dirty="0" smtClean="0"/>
              <a:t>inwerpen</a:t>
            </a:r>
            <a:endParaRPr lang="nl-NL" dirty="0"/>
          </a:p>
          <a:p>
            <a:r>
              <a:rPr lang="nl-NL" dirty="0" smtClean="0"/>
              <a:t>duel </a:t>
            </a:r>
            <a:r>
              <a:rPr lang="nl-NL" dirty="0"/>
              <a:t>1:1 (aanvallend)</a:t>
            </a:r>
          </a:p>
          <a:p>
            <a:r>
              <a:rPr lang="nl-NL" dirty="0" smtClean="0"/>
              <a:t>afwerken </a:t>
            </a:r>
            <a:r>
              <a:rPr lang="nl-NL" dirty="0"/>
              <a:t>op doel</a:t>
            </a:r>
          </a:p>
          <a:p>
            <a:r>
              <a:rPr lang="nl-NL" dirty="0" smtClean="0"/>
              <a:t>eenvoudige </a:t>
            </a:r>
            <a:r>
              <a:rPr lang="nl-NL" dirty="0"/>
              <a:t>positiespelen (3:1, 4:1)</a:t>
            </a:r>
          </a:p>
          <a:p>
            <a:r>
              <a:rPr lang="nl-NL" dirty="0" smtClean="0"/>
              <a:t>uitspelen </a:t>
            </a:r>
            <a:r>
              <a:rPr lang="nl-NL" dirty="0"/>
              <a:t>van de 2:1-situatie</a:t>
            </a:r>
          </a:p>
          <a:p>
            <a:r>
              <a:rPr lang="nl-NL" dirty="0" smtClean="0"/>
              <a:t>kleine </a:t>
            </a:r>
            <a:r>
              <a:rPr lang="nl-NL" dirty="0"/>
              <a:t>partijspelen</a:t>
            </a:r>
          </a:p>
          <a:p>
            <a:r>
              <a:rPr lang="nl-NL" dirty="0" smtClean="0"/>
              <a:t>beheersen </a:t>
            </a:r>
            <a:r>
              <a:rPr lang="nl-NL" dirty="0"/>
              <a:t>en bewerken van de bal</a:t>
            </a:r>
          </a:p>
          <a:p>
            <a:endParaRPr lang="nl-NL" dirty="0"/>
          </a:p>
        </p:txBody>
      </p:sp>
      <p:pic>
        <p:nvPicPr>
          <p:cNvPr id="7170" name="Picture 2" descr="C:\Users\Gebruiker\AppData\Local\Microsoft\Windows\Temporary Internet Files\Content.IE5\2YIK6FAB\MP9001490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996952"/>
            <a:ext cx="244449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853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6600"/>
                </a:solidFill>
              </a:rPr>
              <a:t>Coaching</a:t>
            </a:r>
            <a:endParaRPr lang="nl-NL" b="1" dirty="0">
              <a:solidFill>
                <a:srgbClr val="006600"/>
              </a:solidFill>
            </a:endParaRPr>
          </a:p>
        </p:txBody>
      </p:sp>
      <p:sp>
        <p:nvSpPr>
          <p:cNvPr id="3" name="Tijdelijke aanduiding voor inhoud 2"/>
          <p:cNvSpPr>
            <a:spLocks noGrp="1"/>
          </p:cNvSpPr>
          <p:nvPr>
            <p:ph idx="1"/>
          </p:nvPr>
        </p:nvSpPr>
        <p:spPr/>
        <p:txBody>
          <a:bodyPr/>
          <a:lstStyle/>
          <a:p>
            <a:r>
              <a:rPr lang="nl-NL" dirty="0" smtClean="0"/>
              <a:t>Ruimte </a:t>
            </a:r>
            <a:r>
              <a:rPr lang="nl-NL" dirty="0"/>
              <a:t>laten voor eigen </a:t>
            </a:r>
            <a:r>
              <a:rPr lang="nl-NL" dirty="0" smtClean="0"/>
              <a:t>ontdekkingen</a:t>
            </a:r>
            <a:endParaRPr lang="nl-NL" dirty="0"/>
          </a:p>
          <a:p>
            <a:r>
              <a:rPr lang="nl-NL" dirty="0" smtClean="0"/>
              <a:t>Simpel woordgebruik</a:t>
            </a:r>
            <a:endParaRPr lang="nl-NL" dirty="0"/>
          </a:p>
          <a:p>
            <a:r>
              <a:rPr lang="nl-NL" dirty="0" smtClean="0"/>
              <a:t>Helpend </a:t>
            </a:r>
            <a:r>
              <a:rPr lang="nl-NL" dirty="0"/>
              <a:t>gedrag voor, tijdens en na de </a:t>
            </a:r>
            <a:r>
              <a:rPr lang="nl-NL" dirty="0" smtClean="0"/>
              <a:t>wedstrijd</a:t>
            </a:r>
            <a:endParaRPr lang="nl-NL" dirty="0"/>
          </a:p>
          <a:p>
            <a:r>
              <a:rPr lang="nl-NL" dirty="0" smtClean="0"/>
              <a:t>Spelvreugde </a:t>
            </a:r>
            <a:r>
              <a:rPr lang="nl-NL" dirty="0"/>
              <a:t>moet voorop </a:t>
            </a:r>
            <a:r>
              <a:rPr lang="nl-NL" dirty="0" smtClean="0"/>
              <a:t>staan</a:t>
            </a:r>
            <a:endParaRPr lang="nl-NL" dirty="0"/>
          </a:p>
          <a:p>
            <a:pPr marL="0" indent="0">
              <a:buNone/>
            </a:pPr>
            <a:r>
              <a:rPr lang="nl-NL" b="1" dirty="0" smtClean="0"/>
              <a:t/>
            </a:r>
            <a:br>
              <a:rPr lang="nl-NL" b="1" dirty="0" smtClean="0"/>
            </a:br>
            <a:r>
              <a:rPr lang="nl-NL" b="1" dirty="0" smtClean="0"/>
              <a:t>Opmerking</a:t>
            </a:r>
            <a:r>
              <a:rPr lang="nl-NL" b="1" dirty="0"/>
              <a:t>: </a:t>
            </a:r>
            <a:r>
              <a:rPr lang="nl-NL" dirty="0"/>
              <a:t>Bij 2e </a:t>
            </a:r>
            <a:r>
              <a:rPr lang="nl-NL" dirty="0" err="1"/>
              <a:t>jaars</a:t>
            </a:r>
            <a:r>
              <a:rPr lang="nl-NL" dirty="0"/>
              <a:t> E-jeugdspelers aandacht schenken aan de overgang naar D ('groot veld')</a:t>
            </a:r>
          </a:p>
        </p:txBody>
      </p:sp>
    </p:spTree>
    <p:extLst>
      <p:ext uri="{BB962C8B-B14F-4D97-AF65-F5344CB8AC3E}">
        <p14:creationId xmlns:p14="http://schemas.microsoft.com/office/powerpoint/2010/main" val="2069560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E-Coach Let op !!</a:t>
            </a:r>
            <a:endParaRPr lang="nl-NL" dirty="0"/>
          </a:p>
        </p:txBody>
      </p:sp>
      <p:sp>
        <p:nvSpPr>
          <p:cNvPr id="3" name="Tijdelijke aanduiding voor inhoud 2"/>
          <p:cNvSpPr>
            <a:spLocks noGrp="1"/>
          </p:cNvSpPr>
          <p:nvPr>
            <p:ph idx="1"/>
          </p:nvPr>
        </p:nvSpPr>
        <p:spPr>
          <a:xfrm>
            <a:off x="457200" y="1600200"/>
            <a:ext cx="8229600" cy="4997152"/>
          </a:xfrm>
        </p:spPr>
        <p:txBody>
          <a:bodyPr>
            <a:normAutofit/>
          </a:bodyPr>
          <a:lstStyle/>
          <a:p>
            <a:r>
              <a:rPr lang="nl-NL" sz="2000" b="1" dirty="0"/>
              <a:t>Laat ze veel voetballen</a:t>
            </a:r>
            <a:r>
              <a:rPr lang="nl-NL" sz="2000" b="1" dirty="0" smtClean="0"/>
              <a:t>!</a:t>
            </a:r>
          </a:p>
          <a:p>
            <a:endParaRPr lang="nl-NL" sz="2000" dirty="0" smtClean="0"/>
          </a:p>
          <a:p>
            <a:endParaRPr lang="nl-NL" sz="2000" dirty="0"/>
          </a:p>
          <a:p>
            <a:r>
              <a:rPr lang="nl-NL" sz="2000" b="1" dirty="0"/>
              <a:t>Goed voorbeeld doet goed volgen</a:t>
            </a:r>
            <a:r>
              <a:rPr lang="nl-NL" sz="2000" b="1" dirty="0" smtClean="0"/>
              <a:t>!</a:t>
            </a:r>
          </a:p>
          <a:p>
            <a:endParaRPr lang="nl-NL" sz="2000" dirty="0" smtClean="0"/>
          </a:p>
          <a:p>
            <a:endParaRPr lang="nl-NL" sz="2000" dirty="0"/>
          </a:p>
          <a:p>
            <a:r>
              <a:rPr lang="nl-NL" sz="2000" b="1" dirty="0"/>
              <a:t>Doen, doen, doen!</a:t>
            </a:r>
            <a:r>
              <a:rPr lang="nl-NL" sz="2000" dirty="0"/>
              <a:t/>
            </a:r>
            <a:br>
              <a:rPr lang="nl-NL" sz="2000" dirty="0"/>
            </a:br>
            <a:endParaRPr lang="nl-NL" sz="2000" dirty="0" smtClean="0"/>
          </a:p>
          <a:p>
            <a:endParaRPr lang="nl-NL" sz="2000" dirty="0"/>
          </a:p>
          <a:p>
            <a:r>
              <a:rPr lang="nl-NL" sz="2000" b="1" dirty="0"/>
              <a:t>Een luisterend oor is van groot belang!</a:t>
            </a:r>
            <a:r>
              <a:rPr lang="nl-NL" sz="2000" dirty="0"/>
              <a:t/>
            </a:r>
            <a:br>
              <a:rPr lang="nl-NL" sz="2000" dirty="0"/>
            </a:br>
            <a:endParaRPr lang="nl-NL" sz="2000" dirty="0" smtClean="0"/>
          </a:p>
          <a:p>
            <a:endParaRPr lang="nl-NL" sz="2000" dirty="0"/>
          </a:p>
          <a:p>
            <a:r>
              <a:rPr lang="nl-NL" sz="2000" b="1" dirty="0"/>
              <a:t>Het gaat om scoren en het voorkomen van scoren!</a:t>
            </a:r>
            <a:r>
              <a:rPr lang="nl-NL" sz="2000" dirty="0"/>
              <a:t/>
            </a:r>
            <a:br>
              <a:rPr lang="nl-NL" sz="2000" dirty="0"/>
            </a:br>
            <a:endParaRPr lang="nl-NL" sz="2000"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988840"/>
            <a:ext cx="619268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068960"/>
            <a:ext cx="604867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077072"/>
            <a:ext cx="59046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5229200"/>
            <a:ext cx="590465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03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Trainingen</a:t>
            </a:r>
            <a:endParaRPr lang="nl-NL" dirty="0">
              <a:solidFill>
                <a:srgbClr val="FF0000"/>
              </a:solidFill>
            </a:endParaRPr>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sz="3500" dirty="0" smtClean="0"/>
              <a:t>Hoe bouw je een training op:</a:t>
            </a:r>
            <a:endParaRPr lang="nl-NL" sz="3500" dirty="0"/>
          </a:p>
          <a:p>
            <a:pPr>
              <a:buFont typeface="Wingdings" pitchFamily="2" charset="2"/>
              <a:buChar char="§"/>
            </a:pPr>
            <a:r>
              <a:rPr lang="nl-NL" dirty="0" smtClean="0"/>
              <a:t>Maak </a:t>
            </a:r>
            <a:r>
              <a:rPr lang="nl-NL" dirty="0"/>
              <a:t>thuis al je training op </a:t>
            </a:r>
            <a:r>
              <a:rPr lang="nl-NL" dirty="0" smtClean="0"/>
              <a:t>papier  </a:t>
            </a:r>
            <a:r>
              <a:rPr lang="nl-NL" u="sng" dirty="0" smtClean="0">
                <a:hlinkClick r:id="rId2" action="ppaction://hlinkfile"/>
              </a:rPr>
              <a:t>..\</a:t>
            </a:r>
            <a:r>
              <a:rPr lang="nl-NL" u="sng" dirty="0">
                <a:hlinkClick r:id="rId2" action="ppaction://hlinkfile"/>
              </a:rPr>
              <a:t>trainingsheet.xlsx</a:t>
            </a:r>
            <a:endParaRPr lang="nl-NL" dirty="0"/>
          </a:p>
          <a:p>
            <a:pPr>
              <a:buFont typeface="Wingdings" pitchFamily="2" charset="2"/>
              <a:buChar char="§"/>
            </a:pPr>
            <a:r>
              <a:rPr lang="nl-NL" sz="3300" dirty="0" smtClean="0"/>
              <a:t>Zorg </a:t>
            </a:r>
            <a:r>
              <a:rPr lang="nl-NL" sz="3300" dirty="0"/>
              <a:t>dat de spullen (oefeningen uitgezet) op het veld staan voordat de kinderen arriveren, zodat je samen naar het veld kan.</a:t>
            </a:r>
          </a:p>
          <a:p>
            <a:pPr>
              <a:buFont typeface="Wingdings" pitchFamily="2" charset="2"/>
              <a:buChar char="§"/>
            </a:pPr>
            <a:r>
              <a:rPr lang="nl-NL" sz="3300" dirty="0" smtClean="0"/>
              <a:t>Probeer </a:t>
            </a:r>
            <a:r>
              <a:rPr lang="nl-NL" sz="3300" dirty="0"/>
              <a:t>niet te veel dingen in 1 training te doen.</a:t>
            </a:r>
          </a:p>
          <a:p>
            <a:pPr>
              <a:buFont typeface="Wingdings" pitchFamily="2" charset="2"/>
              <a:buChar char="§"/>
            </a:pPr>
            <a:r>
              <a:rPr lang="nl-NL" sz="3300" dirty="0" smtClean="0"/>
              <a:t>Geen </a:t>
            </a:r>
            <a:r>
              <a:rPr lang="nl-NL" sz="3300" dirty="0"/>
              <a:t>kopoefeningen bij mini’s en F’s, beperk deze bij de E’s.</a:t>
            </a:r>
          </a:p>
          <a:p>
            <a:pPr>
              <a:buFont typeface="Wingdings" pitchFamily="2" charset="2"/>
              <a:buChar char="§"/>
            </a:pPr>
            <a:r>
              <a:rPr lang="nl-NL" sz="3300" dirty="0" smtClean="0"/>
              <a:t>Coachen </a:t>
            </a:r>
            <a:r>
              <a:rPr lang="nl-NL" sz="3300" dirty="0"/>
              <a:t>de spelers tijdens de training, leg uit waarom ze eerst hun bal moeten aannemen, hoe ze vrij moeten lopen, welke kant ze moeten opdraaien enz. Leg hiervoor gerust even de training stil en leg het uit aan de groep</a:t>
            </a:r>
            <a:r>
              <a:rPr lang="nl-NL" sz="3300" dirty="0" smtClean="0"/>
              <a:t>.</a:t>
            </a:r>
            <a:r>
              <a:rPr lang="nl-NL" sz="3300" dirty="0"/>
              <a:t> </a:t>
            </a:r>
            <a:endParaRPr lang="nl-NL" sz="3300" dirty="0" smtClean="0"/>
          </a:p>
          <a:p>
            <a:pPr>
              <a:buFont typeface="Wingdings" pitchFamily="2" charset="2"/>
              <a:buChar char="§"/>
            </a:pPr>
            <a:r>
              <a:rPr lang="nl-NL" sz="3300" dirty="0" smtClean="0"/>
              <a:t>Maak </a:t>
            </a:r>
            <a:r>
              <a:rPr lang="nl-NL" sz="3300" dirty="0"/>
              <a:t>je oefeningen zo dat je met een paar hoedjes te verzetten, gelijk je andere oefening kan doen.</a:t>
            </a:r>
            <a:br>
              <a:rPr lang="nl-NL" sz="3300" dirty="0"/>
            </a:br>
            <a:endParaRPr lang="nl-NL" sz="3300" dirty="0"/>
          </a:p>
          <a:p>
            <a:endParaRPr lang="nl-NL" dirty="0"/>
          </a:p>
        </p:txBody>
      </p:sp>
    </p:spTree>
    <p:extLst>
      <p:ext uri="{BB962C8B-B14F-4D97-AF65-F5344CB8AC3E}">
        <p14:creationId xmlns:p14="http://schemas.microsoft.com/office/powerpoint/2010/main" val="4127012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6600"/>
                </a:solidFill>
              </a:rPr>
              <a:t>Voorbeeld veld indeling</a:t>
            </a:r>
            <a:endParaRPr lang="nl-NL" dirty="0">
              <a:solidFill>
                <a:srgbClr val="0066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7139" y="2073850"/>
            <a:ext cx="4529721" cy="357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332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Inhoud</a:t>
            </a:r>
            <a:r>
              <a:rPr lang="nl-NL" dirty="0" smtClean="0"/>
              <a:t> </a:t>
            </a:r>
            <a:r>
              <a:rPr lang="nl-NL" dirty="0" smtClean="0">
                <a:solidFill>
                  <a:srgbClr val="006600"/>
                </a:solidFill>
              </a:rPr>
              <a:t>van de </a:t>
            </a:r>
            <a:r>
              <a:rPr lang="nl-NL" dirty="0" smtClean="0">
                <a:solidFill>
                  <a:srgbClr val="FF0000"/>
                </a:solidFill>
              </a:rPr>
              <a:t>avond</a:t>
            </a:r>
            <a:endParaRPr lang="nl-NL" dirty="0">
              <a:solidFill>
                <a:srgbClr val="FF0000"/>
              </a:solidFill>
            </a:endParaRPr>
          </a:p>
        </p:txBody>
      </p:sp>
      <p:sp>
        <p:nvSpPr>
          <p:cNvPr id="3" name="Tijdelijke aanduiding voor inhoud 2"/>
          <p:cNvSpPr>
            <a:spLocks noGrp="1"/>
          </p:cNvSpPr>
          <p:nvPr>
            <p:ph idx="1"/>
          </p:nvPr>
        </p:nvSpPr>
        <p:spPr/>
        <p:txBody>
          <a:bodyPr/>
          <a:lstStyle/>
          <a:p>
            <a:r>
              <a:rPr lang="nl-NL" dirty="0" smtClean="0"/>
              <a:t>Wat is </a:t>
            </a:r>
            <a:r>
              <a:rPr lang="nl-NL" dirty="0" smtClean="0"/>
              <a:t>trainer </a:t>
            </a:r>
            <a:r>
              <a:rPr lang="nl-NL" dirty="0" smtClean="0"/>
              <a:t>zijn</a:t>
            </a:r>
          </a:p>
          <a:p>
            <a:pPr marL="0" indent="0">
              <a:buNone/>
            </a:pPr>
            <a:endParaRPr lang="nl-NL" dirty="0" smtClean="0"/>
          </a:p>
          <a:p>
            <a:r>
              <a:rPr lang="nl-NL" dirty="0" smtClean="0"/>
              <a:t>Wat zijn F en E pupillen </a:t>
            </a:r>
          </a:p>
          <a:p>
            <a:endParaRPr lang="nl-NL" dirty="0"/>
          </a:p>
          <a:p>
            <a:r>
              <a:rPr lang="nl-NL" dirty="0" smtClean="0"/>
              <a:t>Trainingen</a:t>
            </a:r>
          </a:p>
          <a:p>
            <a:pPr marL="0" indent="0">
              <a:buNone/>
            </a:pPr>
            <a:endParaRPr lang="nl-NL" dirty="0" smtClean="0"/>
          </a:p>
          <a:p>
            <a:r>
              <a:rPr lang="nl-NL" dirty="0" smtClean="0"/>
              <a:t>Coaching</a:t>
            </a:r>
            <a:endParaRPr lang="nl-NL" dirty="0"/>
          </a:p>
        </p:txBody>
      </p:sp>
    </p:spTree>
    <p:extLst>
      <p:ext uri="{BB962C8B-B14F-4D97-AF65-F5344CB8AC3E}">
        <p14:creationId xmlns:p14="http://schemas.microsoft.com/office/powerpoint/2010/main" val="387429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008112"/>
          </a:xfrm>
        </p:spPr>
        <p:txBody>
          <a:bodyPr/>
          <a:lstStyle/>
          <a:p>
            <a:r>
              <a:rPr lang="nl-NL" dirty="0" smtClean="0">
                <a:solidFill>
                  <a:srgbClr val="FF0000"/>
                </a:solidFill>
              </a:rPr>
              <a:t>Trainingsopbouw</a:t>
            </a:r>
            <a:endParaRPr lang="nl-NL" dirty="0">
              <a:solidFill>
                <a:srgbClr val="FF0000"/>
              </a:solidFill>
            </a:endParaRPr>
          </a:p>
        </p:txBody>
      </p:sp>
      <p:sp>
        <p:nvSpPr>
          <p:cNvPr id="3" name="Tijdelijke aanduiding voor inhoud 2"/>
          <p:cNvSpPr>
            <a:spLocks noGrp="1"/>
          </p:cNvSpPr>
          <p:nvPr>
            <p:ph idx="1"/>
          </p:nvPr>
        </p:nvSpPr>
        <p:spPr>
          <a:xfrm>
            <a:off x="457200" y="1196752"/>
            <a:ext cx="8229600" cy="5400600"/>
          </a:xfrm>
        </p:spPr>
        <p:txBody>
          <a:bodyPr>
            <a:noAutofit/>
          </a:bodyPr>
          <a:lstStyle/>
          <a:p>
            <a:pPr marL="0" indent="0">
              <a:buNone/>
            </a:pPr>
            <a:r>
              <a:rPr lang="nl-NL" sz="2200" dirty="0" smtClean="0"/>
              <a:t>Wat </a:t>
            </a:r>
            <a:r>
              <a:rPr lang="nl-NL" sz="2200" dirty="0"/>
              <a:t>doe je als je het veld opkomt</a:t>
            </a:r>
          </a:p>
          <a:p>
            <a:pPr>
              <a:buFont typeface="Wingdings" pitchFamily="2" charset="2"/>
              <a:buChar char="§"/>
            </a:pPr>
            <a:r>
              <a:rPr lang="nl-NL" sz="2000" dirty="0"/>
              <a:t>F-pupillen zijn meestal enthousiast als ze op het veld komen, laat ze daarom bv even 5 minuten tikkertje doen om even uit te razen. </a:t>
            </a:r>
            <a:endParaRPr lang="nl-NL" sz="2000" dirty="0" smtClean="0"/>
          </a:p>
          <a:p>
            <a:pPr marL="0" indent="0">
              <a:buNone/>
            </a:pPr>
            <a:r>
              <a:rPr lang="nl-NL" sz="2200" dirty="0" smtClean="0"/>
              <a:t>Warming </a:t>
            </a:r>
            <a:r>
              <a:rPr lang="nl-NL" sz="2200" dirty="0"/>
              <a:t>up (Cock </a:t>
            </a:r>
            <a:r>
              <a:rPr lang="nl-NL" sz="2200"/>
              <a:t>van </a:t>
            </a:r>
            <a:r>
              <a:rPr lang="nl-NL" sz="2200" smtClean="0"/>
              <a:t>Dijk </a:t>
            </a:r>
            <a:r>
              <a:rPr lang="nl-NL" sz="2200" dirty="0"/>
              <a:t>dvd/</a:t>
            </a:r>
            <a:r>
              <a:rPr lang="nl-NL" sz="2200" dirty="0" err="1"/>
              <a:t>you</a:t>
            </a:r>
            <a:r>
              <a:rPr lang="nl-NL" sz="2200" dirty="0"/>
              <a:t> </a:t>
            </a:r>
            <a:r>
              <a:rPr lang="nl-NL" sz="2200" dirty="0" smtClean="0"/>
              <a:t>tube)</a:t>
            </a:r>
          </a:p>
          <a:p>
            <a:pPr>
              <a:buFont typeface="Wingdings" pitchFamily="2" charset="2"/>
              <a:buChar char="§"/>
            </a:pPr>
            <a:r>
              <a:rPr lang="nl-NL" sz="2000" dirty="0" smtClean="0"/>
              <a:t>diverse dribbel-oefeningen</a:t>
            </a:r>
          </a:p>
          <a:p>
            <a:pPr>
              <a:buFont typeface="Wingdings" pitchFamily="2" charset="2"/>
              <a:buChar char="§"/>
            </a:pPr>
            <a:r>
              <a:rPr lang="nl-NL" sz="2000" dirty="0" smtClean="0"/>
              <a:t>kap/draai-oefeningen</a:t>
            </a:r>
            <a:endParaRPr lang="nl-NL" sz="2000" dirty="0"/>
          </a:p>
          <a:p>
            <a:pPr>
              <a:buFont typeface="Wingdings" pitchFamily="2" charset="2"/>
              <a:buChar char="§"/>
            </a:pPr>
            <a:r>
              <a:rPr lang="nl-NL" sz="2000" dirty="0" smtClean="0"/>
              <a:t>Waarom </a:t>
            </a:r>
            <a:r>
              <a:rPr lang="nl-NL" sz="2000" dirty="0"/>
              <a:t>deze oefeningen? Techniek is de basis, ze zijn allemaal individueel bezig met de bal.</a:t>
            </a:r>
          </a:p>
          <a:p>
            <a:pPr marL="0" indent="0">
              <a:buNone/>
            </a:pPr>
            <a:r>
              <a:rPr lang="nl-NL" sz="2200" dirty="0" smtClean="0"/>
              <a:t>Technisch </a:t>
            </a:r>
            <a:r>
              <a:rPr lang="nl-NL" sz="2200" dirty="0"/>
              <a:t>aspect</a:t>
            </a:r>
          </a:p>
          <a:p>
            <a:pPr>
              <a:buFont typeface="Wingdings" pitchFamily="2" charset="2"/>
              <a:buChar char="§"/>
            </a:pPr>
            <a:r>
              <a:rPr lang="nl-NL" sz="2000" dirty="0" smtClean="0"/>
              <a:t>oefenvormen </a:t>
            </a:r>
            <a:r>
              <a:rPr lang="nl-NL" sz="2000" dirty="0"/>
              <a:t>waarbij het passen, kappen/draaien, aannemen, schieten </a:t>
            </a:r>
            <a:r>
              <a:rPr lang="nl-NL" sz="2000" dirty="0" err="1"/>
              <a:t>enz</a:t>
            </a:r>
            <a:r>
              <a:rPr lang="nl-NL" sz="2000" dirty="0"/>
              <a:t> </a:t>
            </a:r>
            <a:r>
              <a:rPr lang="nl-NL" sz="2000" dirty="0" smtClean="0"/>
              <a:t>aan bod </a:t>
            </a:r>
            <a:r>
              <a:rPr lang="nl-NL" sz="2000" dirty="0"/>
              <a:t>komen. Behandel bij voorkeur 1 aspect per training</a:t>
            </a:r>
            <a:r>
              <a:rPr lang="nl-NL" sz="2000" dirty="0" smtClean="0"/>
              <a:t>.</a:t>
            </a:r>
            <a:br>
              <a:rPr lang="nl-NL" sz="2000" dirty="0" smtClean="0"/>
            </a:br>
            <a:r>
              <a:rPr lang="nl-NL" sz="2000" dirty="0" smtClean="0"/>
              <a:t>Herhalen van oefeningen is belangrijk!</a:t>
            </a:r>
          </a:p>
          <a:p>
            <a:pPr>
              <a:buFont typeface="Wingdings" pitchFamily="2" charset="2"/>
              <a:buChar char="§"/>
            </a:pPr>
            <a:r>
              <a:rPr lang="nl-NL" sz="2000" u="sng" dirty="0" smtClean="0">
                <a:hlinkClick r:id="rId2" action="ppaction://hlinkfile"/>
              </a:rPr>
              <a:t>..\</a:t>
            </a:r>
            <a:r>
              <a:rPr lang="nl-NL" sz="2000" u="sng" dirty="0">
                <a:hlinkClick r:id="rId2" action="ppaction://hlinkfile"/>
              </a:rPr>
              <a:t>trainingen F-pupillen\Trainingsvormen F </a:t>
            </a:r>
            <a:r>
              <a:rPr lang="nl-NL" sz="2000" u="sng" dirty="0" smtClean="0">
                <a:hlinkClick r:id="rId2" action="ppaction://hlinkfile"/>
              </a:rPr>
              <a:t>pupillen2.doc</a:t>
            </a:r>
            <a:endParaRPr lang="nl-NL" sz="2000" dirty="0"/>
          </a:p>
          <a:p>
            <a:pPr>
              <a:buFont typeface="Wingdings" pitchFamily="2" charset="2"/>
              <a:buChar char="§"/>
            </a:pPr>
            <a:r>
              <a:rPr lang="nl-NL" sz="2000" u="sng" dirty="0" smtClean="0">
                <a:hlinkClick r:id="rId3" action="ppaction://hlinkfile"/>
              </a:rPr>
              <a:t>..\</a:t>
            </a:r>
            <a:r>
              <a:rPr lang="nl-NL" sz="2000" u="sng" dirty="0">
                <a:hlinkClick r:id="rId3" action="ppaction://hlinkfile"/>
              </a:rPr>
              <a:t>oefeningen </a:t>
            </a:r>
            <a:r>
              <a:rPr lang="nl-NL" sz="2000" u="sng" dirty="0" smtClean="0">
                <a:hlinkClick r:id="rId3" action="ppaction://hlinkfile"/>
              </a:rPr>
              <a:t>allerlei</a:t>
            </a:r>
            <a:endParaRPr lang="nl-NL" sz="2000" dirty="0"/>
          </a:p>
        </p:txBody>
      </p:sp>
    </p:spTree>
    <p:extLst>
      <p:ext uri="{BB962C8B-B14F-4D97-AF65-F5344CB8AC3E}">
        <p14:creationId xmlns:p14="http://schemas.microsoft.com/office/powerpoint/2010/main" val="4148521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6600"/>
                </a:solidFill>
              </a:rPr>
              <a:t>Trainingsopbouw vervolg</a:t>
            </a:r>
            <a:endParaRPr lang="nl-NL" dirty="0">
              <a:solidFill>
                <a:srgbClr val="006600"/>
              </a:solidFill>
            </a:endParaRPr>
          </a:p>
        </p:txBody>
      </p:sp>
      <p:sp>
        <p:nvSpPr>
          <p:cNvPr id="3" name="Tijdelijke aanduiding voor inhoud 2"/>
          <p:cNvSpPr>
            <a:spLocks noGrp="1"/>
          </p:cNvSpPr>
          <p:nvPr>
            <p:ph idx="1"/>
          </p:nvPr>
        </p:nvSpPr>
        <p:spPr>
          <a:xfrm>
            <a:off x="457200" y="1600200"/>
            <a:ext cx="8229600" cy="4709120"/>
          </a:xfrm>
        </p:spPr>
        <p:txBody>
          <a:bodyPr>
            <a:normAutofit fontScale="32500" lnSpcReduction="20000"/>
          </a:bodyPr>
          <a:lstStyle/>
          <a:p>
            <a:pPr marL="0" lvl="0" indent="0">
              <a:buNone/>
            </a:pPr>
            <a:r>
              <a:rPr lang="nl-NL" sz="6800" dirty="0"/>
              <a:t>Partijvormen</a:t>
            </a:r>
          </a:p>
          <a:p>
            <a:pPr>
              <a:buFont typeface="Wingdings" pitchFamily="2" charset="2"/>
              <a:buChar char="§"/>
            </a:pPr>
            <a:r>
              <a:rPr lang="nl-NL" sz="6200" dirty="0" smtClean="0"/>
              <a:t>Een </a:t>
            </a:r>
            <a:r>
              <a:rPr lang="nl-NL" sz="6200" dirty="0"/>
              <a:t>partij hoeft niet altijd alleen maar te bestaan uit 2 teams die scoren op 2 goals. Je kunt hier in afwisselen door bv </a:t>
            </a:r>
            <a:r>
              <a:rPr lang="nl-NL" sz="6200" dirty="0" err="1" smtClean="0"/>
              <a:t>vakvoetbal</a:t>
            </a:r>
            <a:r>
              <a:rPr lang="nl-NL" sz="6200" dirty="0" smtClean="0"/>
              <a:t>, </a:t>
            </a:r>
            <a:r>
              <a:rPr lang="nl-NL" sz="6200" dirty="0"/>
              <a:t>5 tegen 3 enz.</a:t>
            </a:r>
          </a:p>
          <a:p>
            <a:pPr>
              <a:buFont typeface="Wingdings" pitchFamily="2" charset="2"/>
              <a:buChar char="§"/>
            </a:pPr>
            <a:r>
              <a:rPr lang="nl-NL" sz="6200" u="sng" dirty="0" smtClean="0">
                <a:hlinkClick r:id="rId2" action="ppaction://hlinkfile"/>
              </a:rPr>
              <a:t>..\</a:t>
            </a:r>
            <a:r>
              <a:rPr lang="nl-NL" sz="6200" u="sng" dirty="0">
                <a:hlinkClick r:id="rId2" action="ppaction://hlinkfile"/>
              </a:rPr>
              <a:t>Pupillentrainingen partijvormen.pdf</a:t>
            </a:r>
            <a:endParaRPr lang="nl-NL" sz="6200" dirty="0"/>
          </a:p>
          <a:p>
            <a:pPr marL="0" indent="0">
              <a:buNone/>
            </a:pPr>
            <a:endParaRPr lang="nl-NL" sz="6200" dirty="0"/>
          </a:p>
          <a:p>
            <a:pPr marL="0" lvl="0" indent="0">
              <a:buNone/>
            </a:pPr>
            <a:r>
              <a:rPr lang="nl-NL" sz="6800" dirty="0"/>
              <a:t>Einde training</a:t>
            </a:r>
          </a:p>
          <a:p>
            <a:pPr>
              <a:buFont typeface="Wingdings" pitchFamily="2" charset="2"/>
              <a:buChar char="§"/>
            </a:pPr>
            <a:r>
              <a:rPr lang="nl-NL" sz="6200" dirty="0" smtClean="0"/>
              <a:t>Laat </a:t>
            </a:r>
            <a:r>
              <a:rPr lang="nl-NL" sz="6200" dirty="0"/>
              <a:t>elke speler zijn bal in de bak doen (weet je gelijk of alle ballen er zijn</a:t>
            </a:r>
            <a:r>
              <a:rPr lang="nl-NL" sz="6200" dirty="0" smtClean="0"/>
              <a:t>).</a:t>
            </a:r>
          </a:p>
          <a:p>
            <a:pPr>
              <a:buFont typeface="Wingdings" pitchFamily="2" charset="2"/>
              <a:buChar char="§"/>
            </a:pPr>
            <a:r>
              <a:rPr lang="nl-NL" sz="6200" dirty="0" smtClean="0"/>
              <a:t>Zet </a:t>
            </a:r>
            <a:r>
              <a:rPr lang="nl-NL" sz="6200" dirty="0"/>
              <a:t>samen de doeltjes aan de zijkant van het </a:t>
            </a:r>
            <a:r>
              <a:rPr lang="nl-NL" sz="6200" dirty="0" smtClean="0"/>
              <a:t>veld.</a:t>
            </a:r>
          </a:p>
          <a:p>
            <a:pPr>
              <a:buFont typeface="Wingdings" pitchFamily="2" charset="2"/>
              <a:buChar char="§"/>
            </a:pPr>
            <a:r>
              <a:rPr lang="nl-NL" sz="6200" dirty="0" smtClean="0"/>
              <a:t>Ruim </a:t>
            </a:r>
            <a:r>
              <a:rPr lang="nl-NL" sz="6200" dirty="0"/>
              <a:t>samen de hoedjes </a:t>
            </a:r>
            <a:r>
              <a:rPr lang="nl-NL" sz="6200" dirty="0" smtClean="0"/>
              <a:t>op.</a:t>
            </a:r>
          </a:p>
          <a:p>
            <a:pPr>
              <a:buFont typeface="Wingdings" pitchFamily="2" charset="2"/>
              <a:buChar char="§"/>
            </a:pPr>
            <a:r>
              <a:rPr lang="nl-NL" sz="6200" dirty="0" smtClean="0"/>
              <a:t>Zet </a:t>
            </a:r>
            <a:r>
              <a:rPr lang="nl-NL" sz="6200" dirty="0"/>
              <a:t>samen alle spullen in de berging.</a:t>
            </a:r>
          </a:p>
          <a:p>
            <a:pPr marL="0" indent="0">
              <a:buNone/>
            </a:pPr>
            <a:r>
              <a:rPr lang="nl-NL" dirty="0"/>
              <a:t/>
            </a:r>
            <a:br>
              <a:rPr lang="nl-NL" dirty="0"/>
            </a:br>
            <a:r>
              <a:rPr lang="nl-NL" sz="6200" dirty="0" smtClean="0"/>
              <a:t>En </a:t>
            </a:r>
            <a:r>
              <a:rPr lang="nl-NL" sz="6200" dirty="0"/>
              <a:t>dan een welverdiende douche voor de spelers.</a:t>
            </a:r>
            <a:br>
              <a:rPr lang="nl-NL" sz="6200" dirty="0"/>
            </a:br>
            <a:r>
              <a:rPr lang="nl-NL" sz="6200" b="1" dirty="0"/>
              <a:t>Houdt hierbij toezicht</a:t>
            </a:r>
            <a:r>
              <a:rPr lang="nl-NL" sz="6200" dirty="0"/>
              <a:t>. Laat ze geen </a:t>
            </a:r>
            <a:r>
              <a:rPr lang="nl-NL" sz="6200" dirty="0" smtClean="0"/>
              <a:t>filmpjes/foto’s </a:t>
            </a:r>
            <a:r>
              <a:rPr lang="nl-NL" sz="6200" dirty="0"/>
              <a:t>van elkaar maken.</a:t>
            </a:r>
          </a:p>
          <a:p>
            <a:pPr marL="0" indent="0">
              <a:buNone/>
            </a:pPr>
            <a:r>
              <a:rPr lang="nl-NL" sz="6200" dirty="0"/>
              <a:t> </a:t>
            </a:r>
          </a:p>
          <a:p>
            <a:pPr marL="0" indent="0">
              <a:buNone/>
            </a:pPr>
            <a:r>
              <a:rPr lang="nl-NL" sz="6200" u="sng" dirty="0" smtClean="0"/>
              <a:t>Ten </a:t>
            </a:r>
            <a:r>
              <a:rPr lang="nl-NL" sz="6200" u="sng" dirty="0"/>
              <a:t>slotte</a:t>
            </a:r>
            <a:r>
              <a:rPr lang="nl-NL" sz="6200" dirty="0"/>
              <a:t>: laat de kleedkamer netjes achter.</a:t>
            </a:r>
          </a:p>
          <a:p>
            <a:pPr marL="0" indent="0">
              <a:buNone/>
            </a:pPr>
            <a:r>
              <a:rPr lang="nl-NL" dirty="0"/>
              <a:t> </a:t>
            </a:r>
          </a:p>
          <a:p>
            <a:endParaRPr lang="nl-NL" dirty="0"/>
          </a:p>
        </p:txBody>
      </p:sp>
    </p:spTree>
    <p:extLst>
      <p:ext uri="{BB962C8B-B14F-4D97-AF65-F5344CB8AC3E}">
        <p14:creationId xmlns:p14="http://schemas.microsoft.com/office/powerpoint/2010/main" val="1090296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Tot slot</a:t>
            </a:r>
            <a:endParaRPr lang="nl-NL" dirty="0"/>
          </a:p>
        </p:txBody>
      </p:sp>
      <p:sp>
        <p:nvSpPr>
          <p:cNvPr id="3" name="Tijdelijke aanduiding voor inhoud 2"/>
          <p:cNvSpPr>
            <a:spLocks noGrp="1"/>
          </p:cNvSpPr>
          <p:nvPr>
            <p:ph idx="1"/>
          </p:nvPr>
        </p:nvSpPr>
        <p:spPr>
          <a:xfrm>
            <a:off x="457200" y="1196752"/>
            <a:ext cx="8229600" cy="4929411"/>
          </a:xfrm>
        </p:spPr>
        <p:txBody>
          <a:bodyPr/>
          <a:lstStyle/>
          <a:p>
            <a:pPr marL="0" indent="0">
              <a:buNone/>
            </a:pPr>
            <a:r>
              <a:rPr lang="nl-NL" sz="2400" dirty="0" smtClean="0"/>
              <a:t/>
            </a:r>
            <a:br>
              <a:rPr lang="nl-NL" sz="2400" dirty="0" smtClean="0"/>
            </a:br>
            <a:r>
              <a:rPr lang="nl-NL" sz="2400" dirty="0" smtClean="0"/>
              <a:t>* Ze gaan naar school om te leren </a:t>
            </a:r>
            <a:r>
              <a:rPr lang="nl-NL" sz="2800" b="1" dirty="0" smtClean="0">
                <a:solidFill>
                  <a:srgbClr val="FF0000"/>
                </a:solidFill>
              </a:rPr>
              <a:t>lezen en schrijven </a:t>
            </a:r>
            <a:br>
              <a:rPr lang="nl-NL" sz="2800" b="1" dirty="0" smtClean="0">
                <a:solidFill>
                  <a:srgbClr val="FF0000"/>
                </a:solidFill>
              </a:rPr>
            </a:br>
            <a:r>
              <a:rPr lang="nl-NL" sz="2800" b="1" dirty="0" smtClean="0">
                <a:solidFill>
                  <a:srgbClr val="FF0000"/>
                </a:solidFill>
              </a:rPr>
              <a:t/>
            </a:r>
            <a:br>
              <a:rPr lang="nl-NL" sz="2800" b="1" dirty="0" smtClean="0">
                <a:solidFill>
                  <a:srgbClr val="FF0000"/>
                </a:solidFill>
              </a:rPr>
            </a:br>
            <a:r>
              <a:rPr lang="nl-NL" sz="2400" dirty="0" smtClean="0"/>
              <a:t>* Ze gaan naar zwemles om te leren </a:t>
            </a:r>
            <a:r>
              <a:rPr lang="nl-NL" sz="2800" b="1" dirty="0">
                <a:solidFill>
                  <a:srgbClr val="006600"/>
                </a:solidFill>
              </a:rPr>
              <a:t>z</a:t>
            </a:r>
            <a:r>
              <a:rPr lang="nl-NL" sz="2800" b="1" dirty="0" smtClean="0">
                <a:solidFill>
                  <a:srgbClr val="006600"/>
                </a:solidFill>
              </a:rPr>
              <a:t>wemmen </a:t>
            </a:r>
            <a:br>
              <a:rPr lang="nl-NL" sz="2800" b="1" dirty="0" smtClean="0">
                <a:solidFill>
                  <a:srgbClr val="006600"/>
                </a:solidFill>
              </a:rPr>
            </a:br>
            <a:endParaRPr lang="nl-NL" sz="2400" b="1" dirty="0" smtClean="0">
              <a:solidFill>
                <a:srgbClr val="006600"/>
              </a:solidFill>
            </a:endParaRPr>
          </a:p>
          <a:p>
            <a:pPr marL="0" indent="0">
              <a:buNone/>
            </a:pPr>
            <a:r>
              <a:rPr lang="nl-NL" sz="2400" dirty="0" smtClean="0"/>
              <a:t>* Ze gaan naar het voetbal om te leren</a:t>
            </a:r>
            <a:endParaRPr lang="nl-NL" sz="2400" b="1" dirty="0">
              <a:solidFill>
                <a:srgbClr val="FF0000"/>
              </a:solidFill>
            </a:endParaRPr>
          </a:p>
          <a:p>
            <a:pPr marL="0" indent="0">
              <a:buNone/>
            </a:pPr>
            <a:r>
              <a:rPr lang="nl-NL" sz="4800" b="1" dirty="0">
                <a:solidFill>
                  <a:srgbClr val="FF0000"/>
                </a:solidFill>
              </a:rPr>
              <a:t> </a:t>
            </a:r>
            <a:r>
              <a:rPr lang="nl-NL" sz="4800" b="1" dirty="0" smtClean="0">
                <a:solidFill>
                  <a:srgbClr val="FF0000"/>
                </a:solidFill>
              </a:rPr>
              <a:t>    VOETBALLEN !!</a:t>
            </a:r>
            <a:endParaRPr lang="nl-NL" sz="4800" b="1" dirty="0">
              <a:solidFill>
                <a:srgbClr val="FF0000"/>
              </a:solidFill>
            </a:endParaRPr>
          </a:p>
        </p:txBody>
      </p:sp>
      <p:pic>
        <p:nvPicPr>
          <p:cNvPr id="3075" name="Picture 3" descr="C:\Users\Gebruiker\AppData\Local\Microsoft\Windows\Temporary Internet Files\Content.IE5\YHN825H8\MP9003169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005064"/>
            <a:ext cx="3337520" cy="222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946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Wat is Trainer zijn bij Pupillen ?</a:t>
            </a:r>
            <a:br>
              <a:rPr lang="nl-NL" dirty="0" smtClean="0"/>
            </a:br>
            <a:r>
              <a:rPr lang="nl-NL" sz="3100" b="1" dirty="0" smtClean="0">
                <a:solidFill>
                  <a:srgbClr val="0070C0"/>
                </a:solidFill>
              </a:rPr>
              <a:t>(In de ogen van de pupillen )</a:t>
            </a:r>
            <a:endParaRPr lang="nl-NL" sz="3100" b="1" dirty="0">
              <a:solidFill>
                <a:srgbClr val="0070C0"/>
              </a:solidFill>
            </a:endParaRPr>
          </a:p>
        </p:txBody>
      </p:sp>
      <p:sp>
        <p:nvSpPr>
          <p:cNvPr id="3" name="Tijdelijke aanduiding voor inhoud 2"/>
          <p:cNvSpPr>
            <a:spLocks noGrp="1"/>
          </p:cNvSpPr>
          <p:nvPr>
            <p:ph idx="1"/>
          </p:nvPr>
        </p:nvSpPr>
        <p:spPr/>
        <p:txBody>
          <a:bodyPr/>
          <a:lstStyle/>
          <a:p>
            <a:r>
              <a:rPr lang="nl-NL" dirty="0" smtClean="0"/>
              <a:t>Jij bent de baas</a:t>
            </a:r>
          </a:p>
          <a:p>
            <a:r>
              <a:rPr lang="nl-NL" dirty="0" smtClean="0"/>
              <a:t>Jij bent de spelleider</a:t>
            </a:r>
          </a:p>
          <a:p>
            <a:r>
              <a:rPr lang="nl-NL" dirty="0" smtClean="0"/>
              <a:t>Jij hebt verstand van voetballen</a:t>
            </a:r>
          </a:p>
          <a:p>
            <a:r>
              <a:rPr lang="nl-NL" dirty="0" smtClean="0"/>
              <a:t>Jij bent diegene die zorgt dat ze beter worden</a:t>
            </a:r>
          </a:p>
          <a:p>
            <a:r>
              <a:rPr lang="nl-NL" dirty="0" smtClean="0"/>
              <a:t>Jij kan alles want jij weet het</a:t>
            </a:r>
          </a:p>
          <a:p>
            <a:endParaRPr lang="nl-NL" dirty="0" smtClean="0"/>
          </a:p>
          <a:p>
            <a:endParaRPr lang="nl-NL" dirty="0"/>
          </a:p>
        </p:txBody>
      </p:sp>
      <p:pic>
        <p:nvPicPr>
          <p:cNvPr id="1026" name="Picture 2" descr="C:\Users\Gebruiker\AppData\Local\Microsoft\Windows\Temporary Internet Files\Content.IE5\UHY65RYI\MP90041408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509119"/>
            <a:ext cx="3131840" cy="208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417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6600"/>
                </a:solidFill>
              </a:rPr>
              <a:t>Wat moet je allemaal doen  ??</a:t>
            </a:r>
            <a:endParaRPr lang="nl-NL" b="1" dirty="0">
              <a:solidFill>
                <a:srgbClr val="006600"/>
              </a:solidFill>
            </a:endParaRPr>
          </a:p>
        </p:txBody>
      </p:sp>
      <p:sp>
        <p:nvSpPr>
          <p:cNvPr id="3" name="Tijdelijke aanduiding voor inhoud 2"/>
          <p:cNvSpPr>
            <a:spLocks noGrp="1"/>
          </p:cNvSpPr>
          <p:nvPr>
            <p:ph idx="1"/>
          </p:nvPr>
        </p:nvSpPr>
        <p:spPr/>
        <p:txBody>
          <a:bodyPr/>
          <a:lstStyle/>
          <a:p>
            <a:r>
              <a:rPr lang="nl-NL" dirty="0" smtClean="0"/>
              <a:t>Kinderen leren kennen en ouders </a:t>
            </a:r>
          </a:p>
          <a:p>
            <a:r>
              <a:rPr lang="nl-NL" dirty="0" smtClean="0"/>
              <a:t>Trainingsavonden vullen/spelers bezig houden</a:t>
            </a:r>
          </a:p>
          <a:p>
            <a:r>
              <a:rPr lang="nl-NL" dirty="0" smtClean="0"/>
              <a:t>Regelen dat je voetballers hebt als er gespeeld moet worden</a:t>
            </a:r>
          </a:p>
          <a:p>
            <a:r>
              <a:rPr lang="nl-NL" dirty="0" smtClean="0"/>
              <a:t>Ouders infomeren over de wedstrijden</a:t>
            </a:r>
          </a:p>
          <a:p>
            <a:r>
              <a:rPr lang="nl-NL" dirty="0" smtClean="0"/>
              <a:t>Alles rondom een wedstrijd regelen</a:t>
            </a:r>
          </a:p>
        </p:txBody>
      </p:sp>
      <p:pic>
        <p:nvPicPr>
          <p:cNvPr id="8194" name="Picture 2" descr="C:\Users\Gebruiker\AppData\Local\Microsoft\Windows\Temporary Internet Files\Content.IE5\GBID3181\MP9004280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157192"/>
            <a:ext cx="2232248" cy="148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24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F en E pupil</a:t>
            </a:r>
            <a:endParaRPr lang="nl-NL" b="1" dirty="0">
              <a:solidFill>
                <a:srgbClr val="FF0000"/>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60848"/>
            <a:ext cx="842493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Gebruiker\AppData\Local\Microsoft\Windows\Temporary Internet Files\Content.IE5\YHN825H8\MP9003998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5" y="3789040"/>
            <a:ext cx="4392488" cy="292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63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solidFill>
                  <a:srgbClr val="006600"/>
                </a:solidFill>
              </a:rPr>
              <a:t>Kenmerken van een F pupil (6-8 </a:t>
            </a:r>
            <a:r>
              <a:rPr lang="nl-NL" b="1" dirty="0">
                <a:solidFill>
                  <a:srgbClr val="006600"/>
                </a:solidFill>
              </a:rPr>
              <a:t>jaar)</a:t>
            </a:r>
            <a:br>
              <a:rPr lang="nl-NL" b="1" dirty="0">
                <a:solidFill>
                  <a:srgbClr val="006600"/>
                </a:solidFill>
              </a:rPr>
            </a:br>
            <a:r>
              <a:rPr lang="nl-NL" b="1" dirty="0">
                <a:solidFill>
                  <a:srgbClr val="006600"/>
                </a:solidFill>
              </a:rPr>
              <a:t> </a:t>
            </a:r>
          </a:p>
        </p:txBody>
      </p:sp>
      <p:sp>
        <p:nvSpPr>
          <p:cNvPr id="3" name="Tijdelijke aanduiding voor inhoud 2"/>
          <p:cNvSpPr>
            <a:spLocks noGrp="1"/>
          </p:cNvSpPr>
          <p:nvPr>
            <p:ph idx="1"/>
          </p:nvPr>
        </p:nvSpPr>
        <p:spPr>
          <a:xfrm>
            <a:off x="467544" y="1340768"/>
            <a:ext cx="8229600" cy="4525963"/>
          </a:xfrm>
        </p:spPr>
        <p:txBody>
          <a:bodyPr>
            <a:normAutofit/>
          </a:bodyPr>
          <a:lstStyle/>
          <a:p>
            <a:pPr marL="0" indent="0">
              <a:buNone/>
            </a:pPr>
            <a:r>
              <a:rPr lang="nl-NL" b="1" dirty="0" smtClean="0"/>
              <a:t>Psychische </a:t>
            </a:r>
            <a:r>
              <a:rPr lang="nl-NL" b="1" dirty="0"/>
              <a:t>kenmerken</a:t>
            </a:r>
            <a:endParaRPr lang="nl-NL" dirty="0"/>
          </a:p>
          <a:p>
            <a:r>
              <a:rPr lang="nl-NL" dirty="0" smtClean="0"/>
              <a:t>behoefte </a:t>
            </a:r>
            <a:r>
              <a:rPr lang="nl-NL" dirty="0"/>
              <a:t>aan duidelijke leiding</a:t>
            </a:r>
          </a:p>
          <a:p>
            <a:r>
              <a:rPr lang="nl-NL" dirty="0" smtClean="0"/>
              <a:t>gering </a:t>
            </a:r>
            <a:r>
              <a:rPr lang="nl-NL" dirty="0"/>
              <a:t>concentratievermogen</a:t>
            </a:r>
          </a:p>
          <a:p>
            <a:r>
              <a:rPr lang="nl-NL" dirty="0" smtClean="0"/>
              <a:t>individueel </a:t>
            </a:r>
            <a:r>
              <a:rPr lang="nl-NL" dirty="0"/>
              <a:t>gericht, weinig sociaal </a:t>
            </a:r>
            <a:r>
              <a:rPr lang="nl-NL" dirty="0" smtClean="0"/>
              <a:t>voelend</a:t>
            </a:r>
            <a:endParaRPr lang="nl-NL" dirty="0"/>
          </a:p>
          <a:p>
            <a:r>
              <a:rPr lang="nl-NL" dirty="0" smtClean="0"/>
              <a:t>bewegingsdrang</a:t>
            </a:r>
            <a:endParaRPr lang="nl-NL" dirty="0"/>
          </a:p>
          <a:p>
            <a:r>
              <a:rPr lang="nl-NL" dirty="0" smtClean="0"/>
              <a:t>speels</a:t>
            </a:r>
            <a:endParaRPr lang="nl-NL" dirty="0"/>
          </a:p>
          <a:p>
            <a:r>
              <a:rPr lang="nl-NL" dirty="0" smtClean="0"/>
              <a:t>training </a:t>
            </a:r>
            <a:r>
              <a:rPr lang="nl-NL" dirty="0"/>
              <a:t>en wedstrijd zien als avontuur</a:t>
            </a:r>
          </a:p>
          <a:p>
            <a:endParaRPr lang="nl-NL" dirty="0"/>
          </a:p>
        </p:txBody>
      </p:sp>
    </p:spTree>
    <p:extLst>
      <p:ext uri="{BB962C8B-B14F-4D97-AF65-F5344CB8AC3E}">
        <p14:creationId xmlns:p14="http://schemas.microsoft.com/office/powerpoint/2010/main" val="1295514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Kenmerken F pupil vervolg</a:t>
            </a:r>
            <a:endParaRPr lang="nl-NL" b="1" dirty="0">
              <a:solidFill>
                <a:srgbClr val="FF0000"/>
              </a:solidFill>
            </a:endParaRPr>
          </a:p>
        </p:txBody>
      </p:sp>
      <p:sp>
        <p:nvSpPr>
          <p:cNvPr id="3" name="Tijdelijke aanduiding voor inhoud 2"/>
          <p:cNvSpPr>
            <a:spLocks noGrp="1"/>
          </p:cNvSpPr>
          <p:nvPr>
            <p:ph idx="1"/>
          </p:nvPr>
        </p:nvSpPr>
        <p:spPr/>
        <p:txBody>
          <a:bodyPr/>
          <a:lstStyle/>
          <a:p>
            <a:pPr marL="0" indent="0">
              <a:buNone/>
            </a:pPr>
            <a:r>
              <a:rPr lang="nl-NL" b="1" dirty="0"/>
              <a:t>Fysieke kenmerken</a:t>
            </a:r>
            <a:endParaRPr lang="nl-NL" dirty="0"/>
          </a:p>
          <a:p>
            <a:r>
              <a:rPr lang="nl-NL" dirty="0" smtClean="0"/>
              <a:t>langzame </a:t>
            </a:r>
            <a:r>
              <a:rPr lang="nl-NL" dirty="0"/>
              <a:t>verbetering van coördinatie</a:t>
            </a:r>
          </a:p>
          <a:p>
            <a:r>
              <a:rPr lang="nl-NL" dirty="0" smtClean="0"/>
              <a:t>relatief </a:t>
            </a:r>
            <a:r>
              <a:rPr lang="nl-NL" dirty="0"/>
              <a:t>weinig kracht</a:t>
            </a:r>
          </a:p>
          <a:p>
            <a:r>
              <a:rPr lang="nl-NL" dirty="0" smtClean="0"/>
              <a:t>zwak </a:t>
            </a:r>
            <a:r>
              <a:rPr lang="nl-NL" dirty="0"/>
              <a:t>balgevoel</a:t>
            </a:r>
          </a:p>
          <a:p>
            <a:r>
              <a:rPr lang="nl-NL" dirty="0" smtClean="0"/>
              <a:t>geringe </a:t>
            </a:r>
            <a:r>
              <a:rPr lang="nl-NL" dirty="0"/>
              <a:t>duurprestaties</a:t>
            </a:r>
          </a:p>
          <a:p>
            <a:r>
              <a:rPr lang="nl-NL" dirty="0" smtClean="0"/>
              <a:t>snel </a:t>
            </a:r>
            <a:r>
              <a:rPr lang="nl-NL" dirty="0"/>
              <a:t>herstel na inspanning</a:t>
            </a:r>
          </a:p>
          <a:p>
            <a:endParaRPr lang="nl-NL" dirty="0"/>
          </a:p>
        </p:txBody>
      </p:sp>
      <p:pic>
        <p:nvPicPr>
          <p:cNvPr id="9219" name="Picture 3" descr="C:\Users\Gebruiker\AppData\Local\Microsoft\Windows\Temporary Internet Files\Content.IE5\UHY65RYI\MP9004068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284984"/>
            <a:ext cx="2742531"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649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6600"/>
                </a:solidFill>
              </a:rPr>
              <a:t>Trainingsdoelstellingen</a:t>
            </a:r>
            <a:endParaRPr lang="nl-NL" b="1" dirty="0">
              <a:solidFill>
                <a:srgbClr val="006600"/>
              </a:solidFill>
            </a:endParaRPr>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4999" y="1628800"/>
            <a:ext cx="825084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099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Waar let je op?</a:t>
            </a:r>
            <a:endParaRPr lang="nl-NL" b="1" dirty="0">
              <a:solidFill>
                <a:srgbClr val="FF0000"/>
              </a:solidFill>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628800"/>
            <a:ext cx="807045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Gebruiker\AppData\Local\Microsoft\Windows\Temporary Internet Files\Content.IE5\YHN825H8\MP9004140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31046" cy="184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3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668</Words>
  <Application>Microsoft Office PowerPoint</Application>
  <PresentationFormat>Diavoorstelling (4:3)</PresentationFormat>
  <Paragraphs>143</Paragraphs>
  <Slides>22</Slides>
  <Notes>0</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Inhoud van de avond</vt:lpstr>
      <vt:lpstr>Wat is Trainer zijn bij Pupillen ? (In de ogen van de pupillen )</vt:lpstr>
      <vt:lpstr>Wat moet je allemaal doen  ??</vt:lpstr>
      <vt:lpstr>F en E pupil</vt:lpstr>
      <vt:lpstr>Kenmerken van een F pupil (6-8 jaar)  </vt:lpstr>
      <vt:lpstr>Kenmerken F pupil vervolg</vt:lpstr>
      <vt:lpstr>Trainingsdoelstellingen</vt:lpstr>
      <vt:lpstr>Waar let je op?</vt:lpstr>
      <vt:lpstr>F - Coach let op !!</vt:lpstr>
      <vt:lpstr>E-Pupil kenmerken (9-10 jaar)</vt:lpstr>
      <vt:lpstr>E pupil kenmerken vervolg</vt:lpstr>
      <vt:lpstr>Trainingsdoelstellingen</vt:lpstr>
      <vt:lpstr>Accenten Training</vt:lpstr>
      <vt:lpstr>Te behandelen Thema’s</vt:lpstr>
      <vt:lpstr>Coaching</vt:lpstr>
      <vt:lpstr>E-Coach Let op !!</vt:lpstr>
      <vt:lpstr>Trainingen</vt:lpstr>
      <vt:lpstr>Voorbeeld veld indeling</vt:lpstr>
      <vt:lpstr>Trainingsopbouw</vt:lpstr>
      <vt:lpstr>Trainingsopbouw vervolg</vt:lpstr>
      <vt:lpstr>Tot slot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AVOND  Januari 2013</dc:title>
  <dc:creator>Gebruiker</dc:creator>
  <cp:lastModifiedBy>Frans</cp:lastModifiedBy>
  <cp:revision>35</cp:revision>
  <dcterms:created xsi:type="dcterms:W3CDTF">2013-01-02T14:42:27Z</dcterms:created>
  <dcterms:modified xsi:type="dcterms:W3CDTF">2013-01-14T11:03:24Z</dcterms:modified>
</cp:coreProperties>
</file>